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Proxima Nova"/>
      <p:regular r:id="rId50"/>
      <p:bold r:id="rId51"/>
      <p:italic r:id="rId52"/>
      <p:boldItalic r:id="rId53"/>
    </p:embeddedFont>
    <p:embeddedFont>
      <p:font typeface="Roboto Medium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Alfa Slab One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lfaSlabOne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bold.fntdata"/><Relationship Id="rId50" Type="http://schemas.openxmlformats.org/officeDocument/2006/relationships/font" Target="fonts/ProximaNova-regular.fntdata"/><Relationship Id="rId53" Type="http://schemas.openxmlformats.org/officeDocument/2006/relationships/font" Target="fonts/ProximaNova-boldItalic.fntdata"/><Relationship Id="rId52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55" Type="http://schemas.openxmlformats.org/officeDocument/2006/relationships/font" Target="fonts/RobotoMedium-bold.fntdata"/><Relationship Id="rId10" Type="http://schemas.openxmlformats.org/officeDocument/2006/relationships/slide" Target="slides/slide4.xml"/><Relationship Id="rId54" Type="http://schemas.openxmlformats.org/officeDocument/2006/relationships/font" Target="fonts/RobotoMedium-regular.fntdata"/><Relationship Id="rId13" Type="http://schemas.openxmlformats.org/officeDocument/2006/relationships/slide" Target="slides/slide7.xml"/><Relationship Id="rId57" Type="http://schemas.openxmlformats.org/officeDocument/2006/relationships/font" Target="fonts/RobotoMedium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Medium-italic.fntdata"/><Relationship Id="rId15" Type="http://schemas.openxmlformats.org/officeDocument/2006/relationships/slide" Target="slides/slide9.xml"/><Relationship Id="rId59" Type="http://schemas.openxmlformats.org/officeDocument/2006/relationships/font" Target="fonts/Lato-bold.fntdata"/><Relationship Id="rId14" Type="http://schemas.openxmlformats.org/officeDocument/2006/relationships/slide" Target="slides/slide8.xml"/><Relationship Id="rId58" Type="http://schemas.openxmlformats.org/officeDocument/2006/relationships/font" Target="fonts/La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3bb0e4e8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3bb0e4e8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32212d15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32212d15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32212d1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32212d1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4942edd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4942edd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3bb0e4e8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3bb0e4e8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342e3ab8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342e3ab8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4942edd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4942edd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4942edd5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4942edd5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3effec267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3effec267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3effec267_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3effec267_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63bc929c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63bc929c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3bc92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63bc92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63bc929c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63bc929c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63bc929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63bc929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63bc929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63bc929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63bc929c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63bc929c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looking over previous groups work, Selenium can be synced up with an automated coverage report, but this was accomplished with Flask-Testing and not pytest.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63bc929c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63bc929c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342e3ab8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342e3ab8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fcc969b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fcc969b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637c87cbe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637c87cbe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the github to manage the group project development,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Discuss and assign task though pivotal tracker.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After we finish discussion and assign task.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Each of us have a own branch for development.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342e3ab8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342e3ab8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List of libraries used in requirements.txt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Mention that we utilized github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	Production / development branches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Also used for issue report in github post some bugs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57dc375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57dc375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637c87cbe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637c87cbe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3effec26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3effec26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637c87c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637c87c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342e3ab8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342e3ab8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342e3ab8a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342e3ab8a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3bb0e4e8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3bb0e4e8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3bb0e4e8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3bb0e4e8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3bb0e4e8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3bb0e4e8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3bb0e4e8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3bb0e4e8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342e3ab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342e3ab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342e3ab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342e3ab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342e3ab8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342e3ab8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3e735843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3e735843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effec267_4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3effec267_4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3effec267_4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3effec267_4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342e3ab8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342e3ab8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6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rgbClr val="EFEFE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7.png"/><Relationship Id="rId15" Type="http://schemas.openxmlformats.org/officeDocument/2006/relationships/image" Target="../media/image27.png"/><Relationship Id="rId14" Type="http://schemas.openxmlformats.org/officeDocument/2006/relationships/image" Target="../media/image23.png"/><Relationship Id="rId16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lucid.app/lucidchart/3c28ff7a-36f3-4583-9c0b-623d493cade7/edit?invitationId=inv_ef0ff9cf-5ffe-4889-b58b-9ab403fd7982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kvjCJpwUSq9Yie3UjFyXhbLDguTzTpE3/view" TargetMode="External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O48b3NdPig6umORHj4z1XYdULhmT5Y12/view" TargetMode="External"/><Relationship Id="rId4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Relationship Id="rId7" Type="http://schemas.openxmlformats.org/officeDocument/2006/relationships/image" Target="../media/image35.png"/><Relationship Id="rId8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5" Type="http://schemas.openxmlformats.org/officeDocument/2006/relationships/image" Target="../media/image38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cs673-knowitall-3.herokuapp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337500" y="919875"/>
            <a:ext cx="72498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33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KnowItAll </a:t>
            </a:r>
            <a:endParaRPr sz="5733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6326200" y="2968700"/>
            <a:ext cx="2139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666666"/>
                </a:solidFill>
                <a:latin typeface="Alfa Slab One"/>
                <a:ea typeface="Alfa Slab One"/>
                <a:cs typeface="Alfa Slab One"/>
                <a:sym typeface="Alfa Slab One"/>
              </a:rPr>
              <a:t>Daniel Makover</a:t>
            </a:r>
            <a:endParaRPr i="0" sz="1400" u="none" cap="none" strike="noStrike">
              <a:solidFill>
                <a:srgbClr val="666666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666666"/>
                </a:solidFill>
                <a:latin typeface="Alfa Slab One"/>
                <a:ea typeface="Alfa Slab One"/>
                <a:cs typeface="Alfa Slab One"/>
                <a:sym typeface="Alfa Slab One"/>
              </a:rPr>
              <a:t>Kun Mo</a:t>
            </a:r>
            <a:endParaRPr i="0" sz="1400" u="none" cap="none" strike="noStrike">
              <a:solidFill>
                <a:srgbClr val="666666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666666"/>
                </a:solidFill>
                <a:latin typeface="Alfa Slab One"/>
                <a:ea typeface="Alfa Slab One"/>
                <a:cs typeface="Alfa Slab One"/>
                <a:sym typeface="Alfa Slab One"/>
              </a:rPr>
              <a:t>Gunnar Nichols</a:t>
            </a:r>
            <a:endParaRPr i="0" sz="1400" u="none" cap="none" strike="noStrike">
              <a:solidFill>
                <a:srgbClr val="666666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666666"/>
                </a:solidFill>
                <a:latin typeface="Alfa Slab One"/>
                <a:ea typeface="Alfa Slab One"/>
                <a:cs typeface="Alfa Slab One"/>
                <a:sym typeface="Alfa Slab One"/>
              </a:rPr>
              <a:t>Heli Kolambekar</a:t>
            </a:r>
            <a:endParaRPr i="0" sz="1400" u="none" cap="none" strike="noStrike">
              <a:solidFill>
                <a:srgbClr val="666666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666666"/>
                </a:solidFill>
                <a:latin typeface="Alfa Slab One"/>
                <a:ea typeface="Alfa Slab One"/>
                <a:cs typeface="Alfa Slab One"/>
                <a:sym typeface="Alfa Slab One"/>
              </a:rPr>
              <a:t>Haoyi Zhu</a:t>
            </a:r>
            <a:endParaRPr i="0" sz="1400" u="none" cap="none" strike="noStrike">
              <a:solidFill>
                <a:srgbClr val="666666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666666"/>
                </a:solidFill>
                <a:latin typeface="Alfa Slab One"/>
                <a:ea typeface="Alfa Slab One"/>
                <a:cs typeface="Alfa Slab One"/>
                <a:sym typeface="Alfa Slab One"/>
              </a:rPr>
              <a:t>Yuwei Wu</a:t>
            </a:r>
            <a:endParaRPr i="0" sz="1400" u="none" cap="none" strike="noStrike">
              <a:solidFill>
                <a:srgbClr val="666666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666666"/>
                </a:solidFill>
                <a:latin typeface="Alfa Slab One"/>
                <a:ea typeface="Alfa Slab One"/>
                <a:cs typeface="Alfa Slab One"/>
                <a:sym typeface="Alfa Slab One"/>
              </a:rPr>
              <a:t>Weiye Xu</a:t>
            </a:r>
            <a:endParaRPr i="0" sz="1400" u="none" cap="none" strike="noStrike">
              <a:solidFill>
                <a:srgbClr val="666666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01" name="Google Shape;101;p25"/>
          <p:cNvSpPr/>
          <p:nvPr/>
        </p:nvSpPr>
        <p:spPr>
          <a:xfrm>
            <a:off x="0" y="0"/>
            <a:ext cx="9144000" cy="2682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770100"/>
            <a:ext cx="8363750" cy="43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Player Features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-57025" y="1134675"/>
            <a:ext cx="110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auth.py</a:t>
            </a:r>
            <a:endParaRPr sz="1200"/>
          </a:p>
        </p:txBody>
      </p:sp>
      <p:sp>
        <p:nvSpPr>
          <p:cNvPr id="213" name="Google Shape;213;p34"/>
          <p:cNvSpPr txBox="1"/>
          <p:nvPr/>
        </p:nvSpPr>
        <p:spPr>
          <a:xfrm>
            <a:off x="5327450" y="933575"/>
            <a:ext cx="110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view</a:t>
            </a:r>
            <a:r>
              <a:rPr lang="en" sz="1200"/>
              <a:t>.py</a:t>
            </a:r>
            <a:endParaRPr sz="1200"/>
          </a:p>
        </p:txBody>
      </p:sp>
      <p:sp>
        <p:nvSpPr>
          <p:cNvPr id="214" name="Google Shape;214;p34"/>
          <p:cNvSpPr txBox="1"/>
          <p:nvPr/>
        </p:nvSpPr>
        <p:spPr>
          <a:xfrm>
            <a:off x="7131050" y="871625"/>
            <a:ext cx="110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admin</a:t>
            </a:r>
            <a:r>
              <a:rPr lang="en" sz="1200"/>
              <a:t>.py</a:t>
            </a:r>
            <a:endParaRPr sz="1200"/>
          </a:p>
        </p:txBody>
      </p:sp>
      <p:sp>
        <p:nvSpPr>
          <p:cNvPr id="215" name="Google Shape;215;p34"/>
          <p:cNvSpPr txBox="1"/>
          <p:nvPr/>
        </p:nvSpPr>
        <p:spPr>
          <a:xfrm>
            <a:off x="4158875" y="4175750"/>
            <a:ext cx="110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game</a:t>
            </a:r>
            <a:r>
              <a:rPr lang="en" sz="1200"/>
              <a:t>.py</a:t>
            </a:r>
            <a:endParaRPr sz="1200"/>
          </a:p>
        </p:txBody>
      </p:sp>
      <p:sp>
        <p:nvSpPr>
          <p:cNvPr id="216" name="Google Shape;216;p34"/>
          <p:cNvSpPr txBox="1"/>
          <p:nvPr/>
        </p:nvSpPr>
        <p:spPr>
          <a:xfrm>
            <a:off x="7576200" y="4175750"/>
            <a:ext cx="156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player_profile</a:t>
            </a:r>
            <a:r>
              <a:rPr lang="en" sz="1200"/>
              <a:t>.py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688" y="34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Admin </a:t>
            </a:r>
            <a:r>
              <a:rPr lang="en">
                <a:solidFill>
                  <a:srgbClr val="FF5722"/>
                </a:solidFill>
              </a:rPr>
              <a:t>Features</a:t>
            </a:r>
            <a:endParaRPr>
              <a:solidFill>
                <a:srgbClr val="FF5722"/>
              </a:solidFill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713" y="702225"/>
            <a:ext cx="5720576" cy="44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34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Game </a:t>
            </a:r>
            <a:r>
              <a:rPr lang="en">
                <a:solidFill>
                  <a:srgbClr val="FF5722"/>
                </a:solidFill>
              </a:rPr>
              <a:t>Features</a:t>
            </a:r>
            <a:endParaRPr>
              <a:solidFill>
                <a:srgbClr val="FF5722"/>
              </a:solidFill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813" y="798725"/>
            <a:ext cx="5422377" cy="434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Game State Transition Diagram</a:t>
            </a:r>
            <a:endParaRPr>
              <a:solidFill>
                <a:srgbClr val="FF5722"/>
              </a:solidFill>
            </a:endParaRPr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888" y="1074075"/>
            <a:ext cx="638622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Database ERD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1152475"/>
            <a:ext cx="460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table hold player information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Player profile, Superuser, Game session, Leaderboard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Game table hold each game play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Game session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Score table hold scores are submitted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Player profile, Superuser, Leaderboard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Question table hold all questions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Game session, Superuser</a:t>
            </a:r>
            <a:endParaRPr sz="1200"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400" y="76201"/>
            <a:ext cx="4275673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34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5722"/>
                </a:solidFill>
              </a:rPr>
              <a:t>Implementation</a:t>
            </a:r>
            <a:endParaRPr>
              <a:solidFill>
                <a:srgbClr val="FF5722"/>
              </a:solidFill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355" y="2384900"/>
            <a:ext cx="1183270" cy="15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587" y="1260567"/>
            <a:ext cx="852650" cy="228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824" y="342375"/>
            <a:ext cx="852650" cy="220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7501" y="2128487"/>
            <a:ext cx="941050" cy="1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1925" y="4013475"/>
            <a:ext cx="1250975" cy="6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2962" y="3487948"/>
            <a:ext cx="941050" cy="65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07675" y="4484575"/>
            <a:ext cx="800950" cy="5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91350" y="2190525"/>
            <a:ext cx="400925" cy="19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9"/>
          <p:cNvCxnSpPr>
            <a:stCxn id="247" idx="3"/>
            <a:endCxn id="248" idx="1"/>
          </p:cNvCxnSpPr>
          <p:nvPr/>
        </p:nvCxnSpPr>
        <p:spPr>
          <a:xfrm flipH="1" rot="10800000">
            <a:off x="3774625" y="2404325"/>
            <a:ext cx="1002000" cy="7539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9"/>
          <p:cNvCxnSpPr>
            <a:endCxn id="251" idx="1"/>
          </p:cNvCxnSpPr>
          <p:nvPr/>
        </p:nvCxnSpPr>
        <p:spPr>
          <a:xfrm>
            <a:off x="3774625" y="3291150"/>
            <a:ext cx="1077300" cy="104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9"/>
          <p:cNvCxnSpPr>
            <a:endCxn id="249" idx="1"/>
          </p:cNvCxnSpPr>
          <p:nvPr/>
        </p:nvCxnSpPr>
        <p:spPr>
          <a:xfrm flipH="1" rot="10800000">
            <a:off x="5623524" y="1442874"/>
            <a:ext cx="858300" cy="461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9"/>
          <p:cNvCxnSpPr>
            <a:endCxn id="250" idx="1"/>
          </p:cNvCxnSpPr>
          <p:nvPr/>
        </p:nvCxnSpPr>
        <p:spPr>
          <a:xfrm>
            <a:off x="5623601" y="2023075"/>
            <a:ext cx="2133900" cy="1047900"/>
          </a:xfrm>
          <a:prstGeom prst="bentConnector3">
            <a:avLst>
              <a:gd fmla="val 203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9"/>
          <p:cNvCxnSpPr>
            <a:stCxn id="251" idx="3"/>
            <a:endCxn id="252" idx="1"/>
          </p:cNvCxnSpPr>
          <p:nvPr/>
        </p:nvCxnSpPr>
        <p:spPr>
          <a:xfrm flipH="1" rot="10800000">
            <a:off x="6102900" y="3815850"/>
            <a:ext cx="380100" cy="5244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39"/>
          <p:cNvCxnSpPr>
            <a:endCxn id="253" idx="1"/>
          </p:cNvCxnSpPr>
          <p:nvPr/>
        </p:nvCxnSpPr>
        <p:spPr>
          <a:xfrm>
            <a:off x="6098175" y="4445150"/>
            <a:ext cx="409500" cy="29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1" name="Google Shape;261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76686" y="1066200"/>
            <a:ext cx="654963" cy="1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42183" y="3815850"/>
            <a:ext cx="523967" cy="1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1804" y="148000"/>
            <a:ext cx="872696" cy="1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75725" y="3291151"/>
            <a:ext cx="955500" cy="1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07675" y="4290201"/>
            <a:ext cx="736113" cy="1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57489" y="1904575"/>
            <a:ext cx="1073287" cy="1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 txBox="1"/>
          <p:nvPr/>
        </p:nvSpPr>
        <p:spPr>
          <a:xfrm>
            <a:off x="461550" y="1410800"/>
            <a:ext cx="199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9"/>
          <p:cNvSpPr txBox="1"/>
          <p:nvPr/>
        </p:nvSpPr>
        <p:spPr>
          <a:xfrm>
            <a:off x="311700" y="1094250"/>
            <a:ext cx="2085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Folder Structure: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/source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/source/static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/source/templates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/test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/test/functional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/test/unit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The Technical Stack</a:t>
            </a:r>
            <a:endParaRPr>
              <a:solidFill>
                <a:srgbClr val="FF57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950" y="1384675"/>
            <a:ext cx="6104099" cy="31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311700" y="22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572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Logic Refactoring</a:t>
            </a:r>
            <a:endParaRPr>
              <a:solidFill>
                <a:srgbClr val="FF5722"/>
              </a:solidFill>
            </a:endParaRPr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088" y="797700"/>
            <a:ext cx="5407826" cy="42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24200" y="226400"/>
            <a:ext cx="8520600" cy="7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Variable Refactoring</a:t>
            </a:r>
            <a:endParaRPr sz="3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86" name="Google Shape;286;p42"/>
          <p:cNvSpPr txBox="1"/>
          <p:nvPr/>
        </p:nvSpPr>
        <p:spPr>
          <a:xfrm>
            <a:off x="3617650" y="4505625"/>
            <a:ext cx="105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First version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2"/>
          <p:cNvSpPr txBox="1"/>
          <p:nvPr/>
        </p:nvSpPr>
        <p:spPr>
          <a:xfrm>
            <a:off x="4671550" y="4505625"/>
            <a:ext cx="125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Third</a:t>
            </a: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version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50" y="1157675"/>
            <a:ext cx="2838849" cy="360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2"/>
          <p:cNvSpPr txBox="1"/>
          <p:nvPr/>
        </p:nvSpPr>
        <p:spPr>
          <a:xfrm>
            <a:off x="549550" y="873750"/>
            <a:ext cx="306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[Iter1] The sample of variables in game.js</a:t>
            </a:r>
            <a:endParaRPr sz="1200"/>
          </a:p>
        </p:txBody>
      </p:sp>
      <p:sp>
        <p:nvSpPr>
          <p:cNvPr id="290" name="Google Shape;290;p42"/>
          <p:cNvSpPr txBox="1"/>
          <p:nvPr/>
        </p:nvSpPr>
        <p:spPr>
          <a:xfrm>
            <a:off x="5473325" y="969800"/>
            <a:ext cx="320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[Iter3] The sample of variables in db.model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349" y="1339100"/>
            <a:ext cx="3357450" cy="3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type="title"/>
          </p:nvPr>
        </p:nvSpPr>
        <p:spPr>
          <a:xfrm>
            <a:off x="311700" y="124475"/>
            <a:ext cx="8520600" cy="11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Key Algorithms</a:t>
            </a:r>
            <a:endParaRPr sz="600">
              <a:solidFill>
                <a:srgbClr val="FF5722"/>
              </a:solidFill>
            </a:endParaRPr>
          </a:p>
          <a:p>
            <a:pPr indent="-3302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1600"/>
              <a:buFont typeface="Alfa Slab One"/>
              <a:buChar char="-"/>
            </a:pPr>
            <a:r>
              <a:rPr lang="en" sz="1600">
                <a:solidFill>
                  <a:srgbClr val="FF5722"/>
                </a:solidFill>
              </a:rPr>
              <a:t>No duplicated questions</a:t>
            </a:r>
            <a:r>
              <a:rPr lang="en" sz="16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endParaRPr sz="16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2414600" y="1609750"/>
            <a:ext cx="180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Advantage: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Easy to figure out and implement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Disadvantage: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more and more random id of question are “fail to be chosen” with the usage of id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4879000" y="1609750"/>
            <a:ext cx="165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Advantage: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Never fail to find and use the question id.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Disadvantage: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Splice method will change the original array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3617650" y="4505625"/>
            <a:ext cx="105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First version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4671550" y="4505625"/>
            <a:ext cx="125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Second version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75" y="179188"/>
            <a:ext cx="1807250" cy="478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898" y="342825"/>
            <a:ext cx="2018525" cy="460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168325"/>
            <a:ext cx="85206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Presentation Content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832225"/>
            <a:ext cx="8520600" cy="4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REQUIREMENT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DEMONSTRATION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AND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IMPLEMENTATION AND TECHNICAL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REFACTORING AND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CONFIGURATION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DEPLOYMENT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GROUP AND RISK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FUTURE SCOPE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Testing Framework and Scope 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308" name="Google Shape;308;p4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Pytest is utilized for automated testing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Selenium is utilized for browser driven automated testing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Manual tests are utilized for important features for which testing wasn’t automated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Pytest: 15 distinct automatic unit / feature tests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	Models (4), Routes (4), Account Management (5), Game </a:t>
            </a:r>
            <a:r>
              <a:rPr lang="en" sz="1200"/>
              <a:t>Initialization</a:t>
            </a:r>
            <a:r>
              <a:rPr lang="en" sz="1200"/>
              <a:t> (2)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Selenium: browser driven test for critical game features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Manual: Question Cycling, Submit Score, Password Reset and Admin Features</a:t>
            </a:r>
            <a:endParaRPr sz="1200"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513" y="1152475"/>
            <a:ext cx="200977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311700" y="27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Pytest: Models, Routes, Users and Game Initialization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400"/>
              <a:t>Question, Player,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	Game and Leaderboard Models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Routes: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400"/>
              <a:t>Home, Category,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	Leaderboard and Game Pages</a:t>
            </a:r>
            <a:endParaRPr sz="1400"/>
          </a:p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47183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Features</a:t>
            </a:r>
            <a:r>
              <a:rPr lang="en"/>
              <a:t>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Create New User, No Duplicate Email,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Edit Email, Edit User, and Edit Password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Game Initialization: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400"/>
              <a:t>Game Variables Load Properly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	Category can be selected</a:t>
            </a:r>
            <a:endParaRPr sz="1400"/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650" y="3798875"/>
            <a:ext cx="6930325" cy="116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title"/>
          </p:nvPr>
        </p:nvSpPr>
        <p:spPr>
          <a:xfrm>
            <a:off x="311700" y="8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Selenium: Game Features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323" name="Google Shape;323;p46"/>
          <p:cNvSpPr txBox="1"/>
          <p:nvPr>
            <p:ph idx="1" type="body"/>
          </p:nvPr>
        </p:nvSpPr>
        <p:spPr>
          <a:xfrm>
            <a:off x="6703250" y="654600"/>
            <a:ext cx="2226300" cy="3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features are tested with Selenium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application utilizes the browser’s cache to get the game ID associated with the user to call state modifying functions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is incompatible with test_client in Flask</a:t>
            </a:r>
            <a:endParaRPr/>
          </a:p>
        </p:txBody>
      </p:sp>
      <p:pic>
        <p:nvPicPr>
          <p:cNvPr id="324" name="Google Shape;324;p46" title="Knowitall Selenium 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60900"/>
            <a:ext cx="6391547" cy="39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Manual: Question Reset / Submit Score / Admin Features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6594350" y="1017725"/>
            <a:ext cx="2226300" cy="3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Tested manually were not possible to test automatically because: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Question Answer Location makes game state non-deterministic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HTML for Admin features wasn’t easy to automate with Selenium</a:t>
            </a:r>
            <a:endParaRPr/>
          </a:p>
        </p:txBody>
      </p:sp>
      <p:pic>
        <p:nvPicPr>
          <p:cNvPr id="331" name="Google Shape;331;p47" title="Knowitall Manual 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600" y="1017725"/>
            <a:ext cx="6389751" cy="385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311700" y="38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Testing Coverage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24" y="953499"/>
            <a:ext cx="6521951" cy="40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8"/>
          <p:cNvSpPr txBox="1"/>
          <p:nvPr>
            <p:ph idx="1" type="body"/>
          </p:nvPr>
        </p:nvSpPr>
        <p:spPr>
          <a:xfrm>
            <a:off x="6873800" y="953500"/>
            <a:ext cx="1958400" cy="3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Since Flask’s ‘test-client’ couldn’t be synced with Selenium’s webdriver in the pytest framework that coverage isn’t part of pytest’s automatic report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type="title"/>
          </p:nvPr>
        </p:nvSpPr>
        <p:spPr>
          <a:xfrm>
            <a:off x="311700" y="48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Project Metrics (By Iteration)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287375" y="3621025"/>
            <a:ext cx="51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*Iteration3 hours aren’t yet final</a:t>
            </a:r>
            <a:endParaRPr/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6200"/>
            <a:ext cx="4895152" cy="2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5206850" y="1024200"/>
            <a:ext cx="3578400" cy="25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Project Hours: 771.75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Without meetings/learning: 442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311700" y="23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Security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353" name="Google Shape;353;p50"/>
          <p:cNvSpPr txBox="1"/>
          <p:nvPr>
            <p:ph idx="1" type="body"/>
          </p:nvPr>
        </p:nvSpPr>
        <p:spPr>
          <a:xfrm>
            <a:off x="311700" y="805975"/>
            <a:ext cx="8520600" cy="4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hash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Game variables on backend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15" y="1186150"/>
            <a:ext cx="2434381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77275"/>
            <a:ext cx="2203675" cy="1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700" y="1239963"/>
            <a:ext cx="3961325" cy="3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049" y="1772850"/>
            <a:ext cx="6653551" cy="6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0"/>
          <p:cNvSpPr txBox="1"/>
          <p:nvPr/>
        </p:nvSpPr>
        <p:spPr>
          <a:xfrm>
            <a:off x="350038" y="4325550"/>
            <a:ext cx="22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More Answer Peeking!</a:t>
            </a:r>
            <a:endParaRPr b="1"/>
          </a:p>
        </p:txBody>
      </p:sp>
      <p:pic>
        <p:nvPicPr>
          <p:cNvPr id="359" name="Google Shape;35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9675" y="3071300"/>
            <a:ext cx="2145074" cy="18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4525" y="2693274"/>
            <a:ext cx="313777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168050" y="3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5722"/>
                </a:solidFill>
              </a:rPr>
              <a:t>Security</a:t>
            </a:r>
            <a:endParaRPr/>
          </a:p>
        </p:txBody>
      </p:sp>
      <p:sp>
        <p:nvSpPr>
          <p:cNvPr id="366" name="Google Shape;366;p51"/>
          <p:cNvSpPr txBox="1"/>
          <p:nvPr>
            <p:ph idx="1" type="body"/>
          </p:nvPr>
        </p:nvSpPr>
        <p:spPr>
          <a:xfrm>
            <a:off x="4719875" y="2393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620">
                <a:latin typeface="Alfa Slab One"/>
                <a:ea typeface="Alfa Slab One"/>
                <a:cs typeface="Alfa Slab One"/>
                <a:sym typeface="Alfa Slab One"/>
              </a:rPr>
              <a:t>Superuser set up manually on production</a:t>
            </a:r>
            <a:endParaRPr sz="162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720"/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884" y="2837725"/>
            <a:ext cx="4017516" cy="2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875" y="2012993"/>
            <a:ext cx="4017524" cy="82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613" y="927645"/>
            <a:ext cx="4400049" cy="10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1"/>
          <p:cNvSpPr txBox="1"/>
          <p:nvPr/>
        </p:nvSpPr>
        <p:spPr>
          <a:xfrm>
            <a:off x="287373" y="617025"/>
            <a:ext cx="3654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Alfa Slab One"/>
                <a:ea typeface="Alfa Slab One"/>
                <a:cs typeface="Alfa Slab One"/>
                <a:sym typeface="Alfa Slab One"/>
              </a:rPr>
              <a:t>Solutions to previous concerns:</a:t>
            </a:r>
            <a:endParaRPr sz="16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51"/>
          <p:cNvSpPr/>
          <p:nvPr/>
        </p:nvSpPr>
        <p:spPr>
          <a:xfrm>
            <a:off x="84950" y="1057924"/>
            <a:ext cx="1556100" cy="21144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58" y="1584248"/>
            <a:ext cx="764296" cy="22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758" y="1812546"/>
            <a:ext cx="621360" cy="22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758" y="2040845"/>
            <a:ext cx="543150" cy="48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758" y="2525427"/>
            <a:ext cx="764294" cy="48705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1"/>
          <p:cNvSpPr/>
          <p:nvPr/>
        </p:nvSpPr>
        <p:spPr>
          <a:xfrm>
            <a:off x="2681841" y="1057924"/>
            <a:ext cx="1556100" cy="2114400"/>
          </a:xfrm>
          <a:prstGeom prst="roundRect">
            <a:avLst>
              <a:gd fmla="val 16667" name="adj"/>
            </a:avLst>
          </a:prstGeom>
          <a:solidFill>
            <a:srgbClr val="FF572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749" y="1532348"/>
            <a:ext cx="764296" cy="22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6749" y="1845271"/>
            <a:ext cx="621360" cy="22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5849" y="2058445"/>
            <a:ext cx="543150" cy="48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56749" y="2525427"/>
            <a:ext cx="764294" cy="48705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 txBox="1"/>
          <p:nvPr/>
        </p:nvSpPr>
        <p:spPr>
          <a:xfrm>
            <a:off x="261914" y="1132138"/>
            <a:ext cx="14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Frontend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2814550" y="1132139"/>
            <a:ext cx="14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Backend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383" name="Google Shape;383;p51"/>
          <p:cNvCxnSpPr>
            <a:stCxn id="376" idx="1"/>
            <a:endCxn id="371" idx="3"/>
          </p:cNvCxnSpPr>
          <p:nvPr/>
        </p:nvCxnSpPr>
        <p:spPr>
          <a:xfrm rot="10800000">
            <a:off x="1641141" y="2115124"/>
            <a:ext cx="1040700" cy="0"/>
          </a:xfrm>
          <a:prstGeom prst="straightConnector1">
            <a:avLst/>
          </a:prstGeom>
          <a:noFill/>
          <a:ln cap="flat" cmpd="sng" w="38100">
            <a:solidFill>
              <a:srgbClr val="FFAB4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51"/>
          <p:cNvSpPr txBox="1"/>
          <p:nvPr/>
        </p:nvSpPr>
        <p:spPr>
          <a:xfrm>
            <a:off x="396013" y="3312800"/>
            <a:ext cx="13101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Alfa Slab One"/>
                <a:ea typeface="Alfa Slab One"/>
                <a:cs typeface="Alfa Slab One"/>
                <a:sym typeface="Alfa Slab One"/>
              </a:rPr>
              <a:t>Player-end:</a:t>
            </a:r>
            <a:endParaRPr>
              <a:solidFill>
                <a:srgbClr val="4285F4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285F4"/>
                </a:solidFill>
                <a:latin typeface="Alfa Slab One"/>
                <a:ea typeface="Alfa Slab One"/>
                <a:cs typeface="Alfa Slab One"/>
                <a:sym typeface="Alfa Slab One"/>
              </a:rPr>
              <a:t>game.js</a:t>
            </a:r>
            <a:endParaRPr>
              <a:solidFill>
                <a:srgbClr val="4285F4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85" name="Google Shape;385;p51"/>
          <p:cNvSpPr txBox="1"/>
          <p:nvPr/>
        </p:nvSpPr>
        <p:spPr>
          <a:xfrm>
            <a:off x="2702275" y="3312788"/>
            <a:ext cx="13974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Server-end:</a:t>
            </a:r>
            <a:endParaRPr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models.py</a:t>
            </a:r>
            <a:endParaRPr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86" name="Google Shape;386;p51"/>
          <p:cNvSpPr txBox="1"/>
          <p:nvPr/>
        </p:nvSpPr>
        <p:spPr>
          <a:xfrm>
            <a:off x="2550450" y="4107600"/>
            <a:ext cx="181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Holds variables only changed by backend functions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51"/>
          <p:cNvSpPr txBox="1"/>
          <p:nvPr/>
        </p:nvSpPr>
        <p:spPr>
          <a:xfrm>
            <a:off x="104250" y="4061250"/>
            <a:ext cx="193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Updates via the current value of the backend variable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5722"/>
                </a:solidFill>
              </a:rPr>
              <a:t>Configuration 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393" name="Google Shape;393;p52"/>
          <p:cNvSpPr txBox="1"/>
          <p:nvPr>
            <p:ph idx="1" type="body"/>
          </p:nvPr>
        </p:nvSpPr>
        <p:spPr>
          <a:xfrm>
            <a:off x="311700" y="1152475"/>
            <a:ext cx="353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task through pivotaltracker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branch and start 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 &amp; push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Notice everyone in Slack after finish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Peer Testing.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Merge</a:t>
            </a:r>
            <a:endParaRPr/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350" y="234475"/>
            <a:ext cx="2255600" cy="450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956" y="0"/>
            <a:ext cx="296103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Configuration 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401" name="Google Shape;401;p53"/>
          <p:cNvSpPr txBox="1"/>
          <p:nvPr>
            <p:ph idx="1" type="body"/>
          </p:nvPr>
        </p:nvSpPr>
        <p:spPr>
          <a:xfrm>
            <a:off x="311700" y="1152475"/>
            <a:ext cx="438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Peer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Found issues and report on the Github.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Describe and Classify the bug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Steps to reproduce the behaviour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Expected bugs behavior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Screenshots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Additional context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 and fix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Done and Close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625" y="747625"/>
            <a:ext cx="4202901" cy="36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5722"/>
                </a:solidFill>
              </a:rPr>
              <a:t>Introduction</a:t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224375" y="1624050"/>
            <a:ext cx="44565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Knowitall?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900">
                <a:solidFill>
                  <a:srgbClr val="666666"/>
                </a:solidFill>
              </a:rPr>
              <a:t>An innovative and interactive trivia web app where players can test their knowledge across hundreds of questions from a variety of topics. </a:t>
            </a:r>
            <a:endParaRPr sz="1900">
              <a:solidFill>
                <a:srgbClr val="666666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5008625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Group Members:</a:t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Kun Mo - Group Leader</a:t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Daniel Makover - Backup Group Leader </a:t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Gunnar Nichols - Quality Assurance</a:t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Heli Kolambekar - Requirements </a:t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684"/>
              <a:buFont typeface="Arial"/>
              <a:buNone/>
            </a:pPr>
            <a:r>
              <a:t/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Haoyi Zhu - Design and Implementation </a:t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684"/>
              <a:buFont typeface="Arial"/>
              <a:buNone/>
            </a:pPr>
            <a:r>
              <a:t/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Yuwei Wu - Security </a:t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684"/>
              <a:buFont typeface="Arial"/>
              <a:buNone/>
            </a:pPr>
            <a:r>
              <a:t/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684"/>
              <a:buFont typeface="Arial"/>
              <a:buNone/>
            </a:pPr>
            <a:r>
              <a:rPr lang="en" sz="1900">
                <a:solidFill>
                  <a:srgbClr val="666666"/>
                </a:solidFill>
              </a:rPr>
              <a:t>Weiye Xu - Configuration</a:t>
            </a:r>
            <a:endParaRPr sz="1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5722"/>
                </a:solidFill>
              </a:rPr>
              <a:t>Configuration 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408" name="Google Shape;408;p54"/>
          <p:cNvSpPr txBox="1"/>
          <p:nvPr>
            <p:ph idx="1" type="body"/>
          </p:nvPr>
        </p:nvSpPr>
        <p:spPr>
          <a:xfrm>
            <a:off x="311700" y="1152475"/>
            <a:ext cx="4118400" cy="11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ags each iteration ready for release.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code and document</a:t>
            </a:r>
            <a:endParaRPr/>
          </a:p>
        </p:txBody>
      </p:sp>
      <p:pic>
        <p:nvPicPr>
          <p:cNvPr id="409" name="Google Shape;4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13"/>
            <a:ext cx="4267725" cy="40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/>
          <p:nvPr>
            <p:ph type="title"/>
          </p:nvPr>
        </p:nvSpPr>
        <p:spPr>
          <a:xfrm>
            <a:off x="311700" y="445025"/>
            <a:ext cx="399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5722"/>
                </a:solidFill>
              </a:rPr>
              <a:t>Configuration </a:t>
            </a:r>
            <a:endParaRPr>
              <a:solidFill>
                <a:srgbClr val="FF57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5"/>
          <p:cNvSpPr txBox="1"/>
          <p:nvPr>
            <p:ph idx="1" type="body"/>
          </p:nvPr>
        </p:nvSpPr>
        <p:spPr>
          <a:xfrm>
            <a:off x="311700" y="1152475"/>
            <a:ext cx="36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README.md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Description about the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Run</a:t>
            </a:r>
            <a:endParaRPr/>
          </a:p>
        </p:txBody>
      </p:sp>
      <p:pic>
        <p:nvPicPr>
          <p:cNvPr id="416" name="Google Shape;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00" y="1010300"/>
            <a:ext cx="4780774" cy="37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5722"/>
                </a:solidFill>
              </a:rPr>
              <a:t>Configuration 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422" name="Google Shape;422;p56"/>
          <p:cNvSpPr txBox="1"/>
          <p:nvPr>
            <p:ph idx="1" type="body"/>
          </p:nvPr>
        </p:nvSpPr>
        <p:spPr>
          <a:xfrm>
            <a:off x="3881875" y="1152475"/>
            <a:ext cx="495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Requirement file.txt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ibraries use for our project: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Flask - Project Framework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Flask- / SQLAlchemy - Database 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Werkzeug - </a:t>
            </a:r>
            <a:r>
              <a:rPr lang="en"/>
              <a:t>Password</a:t>
            </a:r>
            <a:r>
              <a:rPr lang="en"/>
              <a:t> Encryption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Pandas - Dataframe for Production DB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Flask-Login - User Login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Pytest / -flask - Testing Framework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Psycopg2-binary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Flask-mail - Password Resetting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Gunicorn - Production Server</a:t>
            </a:r>
            <a:endParaRPr/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7050"/>
            <a:ext cx="3729475" cy="2560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Deployment 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429" name="Google Shape;429;p57"/>
          <p:cNvSpPr txBox="1"/>
          <p:nvPr>
            <p:ph idx="1" type="body"/>
          </p:nvPr>
        </p:nvSpPr>
        <p:spPr>
          <a:xfrm>
            <a:off x="183275" y="988375"/>
            <a:ext cx="56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application</a:t>
            </a:r>
            <a:r>
              <a:rPr lang="en"/>
              <a:t> was deployed to Heroku for production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CODE</a:t>
            </a:r>
            <a:r>
              <a:rPr lang="en"/>
              <a:t>: All files and modules are copied over to the production server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DATABASE</a:t>
            </a:r>
            <a:r>
              <a:rPr lang="en"/>
              <a:t>: PostgreSQL Database is used in place of SQLite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*</a:t>
            </a:r>
            <a:r>
              <a:rPr b="1" lang="en"/>
              <a:t>ISSUES</a:t>
            </a:r>
            <a:r>
              <a:rPr lang="en"/>
              <a:t>: PostgreSQL </a:t>
            </a:r>
            <a:r>
              <a:rPr lang="en"/>
              <a:t>queries</a:t>
            </a:r>
            <a:r>
              <a:rPr lang="en"/>
              <a:t> are </a:t>
            </a:r>
            <a:r>
              <a:rPr b="1" lang="en"/>
              <a:t>more strict </a:t>
            </a:r>
            <a:r>
              <a:rPr lang="en"/>
              <a:t>than SQLite. Doesn’t work as well with ORM SQLALCHEMY </a:t>
            </a:r>
            <a:r>
              <a:rPr b="1" lang="en"/>
              <a:t>*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 differentiate between </a:t>
            </a:r>
            <a:r>
              <a:rPr i="1" lang="en"/>
              <a:t>Development </a:t>
            </a:r>
            <a:r>
              <a:rPr lang="en"/>
              <a:t>and </a:t>
            </a:r>
            <a:r>
              <a:rPr i="1" lang="en"/>
              <a:t>Production </a:t>
            </a:r>
            <a:r>
              <a:rPr lang="en"/>
              <a:t>configurations</a:t>
            </a:r>
            <a:r>
              <a:rPr lang="en"/>
              <a:t> we had a variable called </a:t>
            </a:r>
            <a:r>
              <a:rPr b="1" lang="en"/>
              <a:t>ENV </a:t>
            </a:r>
            <a:r>
              <a:rPr lang="en"/>
              <a:t>in </a:t>
            </a:r>
            <a:r>
              <a:rPr lang="en"/>
              <a:t>the start of the </a:t>
            </a:r>
            <a:r>
              <a:rPr lang="en"/>
              <a:t>application</a:t>
            </a:r>
            <a:r>
              <a:rPr lang="en"/>
              <a:t> which would be referenced </a:t>
            </a:r>
            <a:r>
              <a:rPr lang="en"/>
              <a:t>throughout</a:t>
            </a:r>
            <a:r>
              <a:rPr lang="en"/>
              <a:t> the app to </a:t>
            </a:r>
            <a:r>
              <a:rPr lang="en"/>
              <a:t>determine</a:t>
            </a:r>
            <a:r>
              <a:rPr lang="en"/>
              <a:t> which flow of logic to use.</a:t>
            </a:r>
            <a:endParaRPr/>
          </a:p>
        </p:txBody>
      </p:sp>
      <p:pic>
        <p:nvPicPr>
          <p:cNvPr id="430" name="Google Shape;4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725" y="207350"/>
            <a:ext cx="2361275" cy="23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925" y="2796950"/>
            <a:ext cx="3075200" cy="13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Group Management 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437" name="Google Shape;43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 the </a:t>
            </a:r>
            <a:r>
              <a:rPr b="1" lang="en"/>
              <a:t>beginning of Iteration 0: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</a:t>
            </a:r>
            <a:r>
              <a:rPr lang="en"/>
              <a:t>e meet once a week on Saturday with an </a:t>
            </a:r>
            <a:r>
              <a:rPr lang="en" u="sng"/>
              <a:t>optional </a:t>
            </a:r>
            <a:r>
              <a:rPr lang="en"/>
              <a:t>meeting Monday - </a:t>
            </a:r>
            <a:r>
              <a:rPr lang="en"/>
              <a:t>Thursday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 focused on implementing features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Towards the end of Iteration 3: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Meetings 4 times a week. Saturday, Monday, Wednesday, and Thursday( after class)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 focused on a mix of features, refactors, and testing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 the application become more complex our </a:t>
            </a:r>
            <a:r>
              <a:rPr lang="en"/>
              <a:t>management</a:t>
            </a:r>
            <a:r>
              <a:rPr lang="en"/>
              <a:t> and </a:t>
            </a:r>
            <a:r>
              <a:rPr lang="en"/>
              <a:t>implementation</a:t>
            </a:r>
            <a:r>
              <a:rPr lang="en"/>
              <a:t>  became more agile to account for new insight on the development lifecycle.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Risk Management (Past vs Present)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443" name="Google Shape;443;p59"/>
          <p:cNvSpPr txBox="1"/>
          <p:nvPr>
            <p:ph idx="1" type="body"/>
          </p:nvPr>
        </p:nvSpPr>
        <p:spPr>
          <a:xfrm>
            <a:off x="311700" y="1181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</a:t>
            </a:r>
            <a:r>
              <a:rPr lang="en"/>
              <a:t>s at iteration 0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 sz="1400"/>
              <a:t>Not familiar with the framework used (Team members can't contribute work due to lack of programing framework know-how)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 sz="1400"/>
              <a:t>Lack of motivation or responsibility (required work is not completed)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lang="en" sz="1400"/>
              <a:t>Useless work (unnecessary work)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at iteration 3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Difference in Production environment (New need to modify code to work in Production)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Branch Management (team members end up doing extra work since)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Overplanning (team members devote time to a feature that ends up getting cut due to constraints)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Iteration 4 - What would we add?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449" name="Google Shape;44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- Refactor code to scale better with testing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Gunnar - Expand testing be </a:t>
            </a:r>
            <a:r>
              <a:rPr lang="en"/>
              <a:t>compatible</a:t>
            </a:r>
            <a:r>
              <a:rPr lang="en"/>
              <a:t> to work with the production stack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Kun - </a:t>
            </a:r>
            <a:r>
              <a:rPr lang="en"/>
              <a:t>Try to refactor the code with more </a:t>
            </a:r>
            <a:r>
              <a:rPr lang="en"/>
              <a:t>official</a:t>
            </a:r>
            <a:r>
              <a:rPr lang="en"/>
              <a:t> design patterns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Yuwei - Player profile page upgrade, google login api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Weiye - Add some effect, like sound effect, </a:t>
            </a:r>
            <a:r>
              <a:rPr lang="en"/>
              <a:t>some interesting </a:t>
            </a:r>
            <a:r>
              <a:rPr lang="en"/>
              <a:t>3D style.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Haoyi - Refactor 50/50 lifeline function, with better a</a:t>
            </a:r>
            <a:r>
              <a:rPr lang="en"/>
              <a:t>lgorithm.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Heli- User Feedback and Ratings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What we learned? 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455" name="Google Shape;455;p61"/>
          <p:cNvSpPr txBox="1"/>
          <p:nvPr>
            <p:ph idx="1" type="body"/>
          </p:nvPr>
        </p:nvSpPr>
        <p:spPr>
          <a:xfrm>
            <a:off x="311700" y="1087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- Branch Management is key to having a smooth implementation. Make your </a:t>
            </a:r>
            <a:r>
              <a:rPr b="1" lang="en"/>
              <a:t>Development </a:t>
            </a:r>
            <a:r>
              <a:rPr lang="en"/>
              <a:t>and </a:t>
            </a:r>
            <a:r>
              <a:rPr b="1" lang="en"/>
              <a:t>Production </a:t>
            </a:r>
            <a:r>
              <a:rPr lang="en"/>
              <a:t>Environments</a:t>
            </a:r>
            <a:r>
              <a:rPr lang="en"/>
              <a:t> as similar as possible.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Gunnar - Communication and coordination is the hard part of producing software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Kun - As a team, a good code organization and configuration can help us clearly to know what they are and what should be done.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Yuwei - Almost everything I’ve done in this project.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Weiye - how does a process of software development looks like. And how to use some software, like github and pivotal tracker during the development. Development though Flask.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Haoyi- Flask related skill is new for me, also the agile development team work.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Heli-</a:t>
            </a:r>
            <a:r>
              <a:rPr lang="en"/>
              <a:t> Software development skills and team management skills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61" name="Google Shape;461;p62"/>
          <p:cNvSpPr/>
          <p:nvPr/>
        </p:nvSpPr>
        <p:spPr>
          <a:xfrm>
            <a:off x="0" y="0"/>
            <a:ext cx="9144000" cy="2682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TO PLAY THE GAME</a:t>
            </a:r>
            <a:endParaRPr/>
          </a:p>
        </p:txBody>
      </p:sp>
      <p:sp>
        <p:nvSpPr>
          <p:cNvPr id="467" name="Google Shape;467;p63"/>
          <p:cNvSpPr txBox="1"/>
          <p:nvPr>
            <p:ph idx="1" type="body"/>
          </p:nvPr>
        </p:nvSpPr>
        <p:spPr>
          <a:xfrm>
            <a:off x="-412325" y="1130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5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https://cs673-knowitall-3.herokuapp.com/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solidFill>
                  <a:srgbClr val="FF5722"/>
                </a:solidFill>
              </a:rPr>
              <a:t>REQUIREMENT ANALYSIS</a:t>
            </a:r>
            <a:endParaRPr sz="2420">
              <a:solidFill>
                <a:srgbClr val="FF5722"/>
              </a:solidFill>
            </a:endParaRPr>
          </a:p>
        </p:txBody>
      </p:sp>
      <p:sp>
        <p:nvSpPr>
          <p:cNvPr id="120" name="Google Shape;120;p28"/>
          <p:cNvSpPr/>
          <p:nvPr/>
        </p:nvSpPr>
        <p:spPr>
          <a:xfrm>
            <a:off x="3728388" y="940009"/>
            <a:ext cx="3822600" cy="6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28"/>
          <p:cNvGrpSpPr/>
          <p:nvPr/>
        </p:nvGrpSpPr>
        <p:grpSpPr>
          <a:xfrm>
            <a:off x="530696" y="3911761"/>
            <a:ext cx="6440265" cy="814478"/>
            <a:chOff x="2283025" y="2322568"/>
            <a:chExt cx="5369125" cy="643500"/>
          </a:xfrm>
        </p:grpSpPr>
        <p:sp>
          <p:nvSpPr>
            <p:cNvPr id="122" name="Google Shape;122;p2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OPTIONAL FEATURES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4387850" y="2323749"/>
              <a:ext cx="32643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PASSWORD RESET AND VERIFICATION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SUPERUSER FUNCTIONS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CHANGE USERNAME, EMAIL AND PASSWORD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7" name="Google Shape;127;p28"/>
          <p:cNvSpPr/>
          <p:nvPr/>
        </p:nvSpPr>
        <p:spPr>
          <a:xfrm>
            <a:off x="2403682" y="1402687"/>
            <a:ext cx="6210960" cy="91164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28"/>
          <p:cNvGrpSpPr/>
          <p:nvPr/>
        </p:nvGrpSpPr>
        <p:grpSpPr>
          <a:xfrm>
            <a:off x="530778" y="2547470"/>
            <a:ext cx="6091331" cy="814478"/>
            <a:chOff x="2283025" y="2322568"/>
            <a:chExt cx="5267950" cy="643500"/>
          </a:xfrm>
        </p:grpSpPr>
        <p:sp>
          <p:nvSpPr>
            <p:cNvPr id="129" name="Google Shape;129;p2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2365075" y="23963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DESIRABLE  FEATURES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LEADERBOARD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IN-GAME LIFELINES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PLAYER PROFILE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28"/>
          <p:cNvGrpSpPr/>
          <p:nvPr/>
        </p:nvGrpSpPr>
        <p:grpSpPr>
          <a:xfrm>
            <a:off x="530706" y="1265775"/>
            <a:ext cx="7215394" cy="770917"/>
            <a:chOff x="2283025" y="2322564"/>
            <a:chExt cx="7215394" cy="643504"/>
          </a:xfrm>
        </p:grpSpPr>
        <p:sp>
          <p:nvSpPr>
            <p:cNvPr id="135" name="Google Shape;135;p2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 rot="-5400000">
              <a:off x="3660499" y="1775734"/>
              <a:ext cx="643364" cy="1737025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2365075" y="23963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ESSENTIAL </a:t>
              </a:r>
              <a:r>
                <a:rPr lang="en" sz="13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FEATURES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4642919" y="2323649"/>
              <a:ext cx="4855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USER AUTHENTICATION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CATEGORIES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TRIVIA GAME WITH 3 LIVES</a:t>
              </a:r>
              <a:endParaRPr b="1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5722"/>
                </a:solidFill>
              </a:rPr>
              <a:t>DEMO</a:t>
            </a:r>
            <a:endParaRPr sz="3800">
              <a:solidFill>
                <a:srgbClr val="FF5722"/>
              </a:solidFill>
            </a:endParaRPr>
          </a:p>
        </p:txBody>
      </p:sp>
      <p:sp>
        <p:nvSpPr>
          <p:cNvPr id="145" name="Google Shape;145;p29"/>
          <p:cNvSpPr/>
          <p:nvPr/>
        </p:nvSpPr>
        <p:spPr>
          <a:xfrm>
            <a:off x="0" y="0"/>
            <a:ext cx="9144000" cy="2682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311700" y="135125"/>
            <a:ext cx="85206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5722"/>
                </a:solidFill>
              </a:rPr>
              <a:t>PIVOTAL TRACKER TOOL</a:t>
            </a:r>
            <a:endParaRPr>
              <a:solidFill>
                <a:srgbClr val="FF57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311700" y="802350"/>
            <a:ext cx="8520600" cy="41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EPICS </a:t>
            </a:r>
            <a:endParaRPr/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50" y="1198725"/>
            <a:ext cx="2111125" cy="2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750" y="1158000"/>
            <a:ext cx="6215675" cy="23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5722"/>
                </a:solidFill>
              </a:rPr>
              <a:t>CUMULATIVE FLOW </a:t>
            </a:r>
            <a:endParaRPr/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00" y="1152475"/>
            <a:ext cx="7717600" cy="36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>
            <a:off x="236125" y="25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5722"/>
                </a:solidFill>
              </a:rPr>
              <a:t>REQUIREMENT CHANGES</a:t>
            </a:r>
            <a:endParaRPr>
              <a:solidFill>
                <a:srgbClr val="FF57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32"/>
          <p:cNvGrpSpPr/>
          <p:nvPr/>
        </p:nvGrpSpPr>
        <p:grpSpPr>
          <a:xfrm>
            <a:off x="943723" y="1018700"/>
            <a:ext cx="7257489" cy="674450"/>
            <a:chOff x="943723" y="3098500"/>
            <a:chExt cx="7257489" cy="674450"/>
          </a:xfrm>
        </p:grpSpPr>
        <p:sp>
          <p:nvSpPr>
            <p:cNvPr id="166" name="Google Shape;166;p32"/>
            <p:cNvSpPr/>
            <p:nvPr/>
          </p:nvSpPr>
          <p:spPr>
            <a:xfrm>
              <a:off x="5373412" y="3098513"/>
              <a:ext cx="28278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LEADERBOARDS BY CATEGORY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4354429" y="309851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32"/>
            <p:cNvSpPr/>
            <p:nvPr/>
          </p:nvSpPr>
          <p:spPr>
            <a:xfrm rot="-2700000">
              <a:off x="4705031" y="333639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3633813" y="323051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MULTIPLAYER FEATURE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6" name="Google Shape;176;p32"/>
          <p:cNvGrpSpPr/>
          <p:nvPr/>
        </p:nvGrpSpPr>
        <p:grpSpPr>
          <a:xfrm>
            <a:off x="943723" y="1703975"/>
            <a:ext cx="7257489" cy="674450"/>
            <a:chOff x="943723" y="3783775"/>
            <a:chExt cx="7257489" cy="674450"/>
          </a:xfrm>
        </p:grpSpPr>
        <p:sp>
          <p:nvSpPr>
            <p:cNvPr id="177" name="Google Shape;177;p32"/>
            <p:cNvSpPr/>
            <p:nvPr/>
          </p:nvSpPr>
          <p:spPr>
            <a:xfrm>
              <a:off x="5373412" y="3783788"/>
              <a:ext cx="28278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RESET PASSWORD VIA EMAIL AUTHENTICATION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4354429" y="3783788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32"/>
            <p:cNvSpPr/>
            <p:nvPr/>
          </p:nvSpPr>
          <p:spPr>
            <a:xfrm rot="-2700000">
              <a:off x="4705031" y="4021667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3633813" y="3915788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RESTORE GAME SESSION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" name="Google Shape;187;p32"/>
          <p:cNvGrpSpPr/>
          <p:nvPr/>
        </p:nvGrpSpPr>
        <p:grpSpPr>
          <a:xfrm>
            <a:off x="943723" y="2389250"/>
            <a:ext cx="7257489" cy="674450"/>
            <a:chOff x="943723" y="4469050"/>
            <a:chExt cx="7257489" cy="674450"/>
          </a:xfrm>
        </p:grpSpPr>
        <p:sp>
          <p:nvSpPr>
            <p:cNvPr id="188" name="Google Shape;188;p32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SUPERUSER FUNCTIONS TO MODIFY QUESTIONS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32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fmla="val 18804" name="adj1"/>
                <a:gd fmla="val 1814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EXTENDED TIME LIFELINE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8" name="Google Shape;198;p32"/>
          <p:cNvSpPr txBox="1"/>
          <p:nvPr/>
        </p:nvSpPr>
        <p:spPr>
          <a:xfrm>
            <a:off x="582750" y="3319200"/>
            <a:ext cx="80826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HANDLING REQUIREMENT CHANGES</a:t>
            </a:r>
            <a:endParaRPr sz="17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OPTIMIZING  USER  EXPERIENCE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PRIORITIZING  ESSENTIAL 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THE PROPOSED CHANGES AFFECT THE CURRENT CODE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722"/>
                </a:solidFill>
              </a:rPr>
              <a:t>Design</a:t>
            </a:r>
            <a:r>
              <a:rPr lang="en">
                <a:solidFill>
                  <a:srgbClr val="FF5722"/>
                </a:solidFill>
              </a:rPr>
              <a:t> </a:t>
            </a:r>
            <a:endParaRPr>
              <a:solidFill>
                <a:srgbClr val="FF5722"/>
              </a:solidFill>
            </a:endParaRPr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303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/>
              <a:t>Architecture: MVC</a:t>
            </a:r>
            <a:endParaRPr sz="244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44"/>
              <a:t>Framework: Flask</a:t>
            </a:r>
            <a:endParaRPr sz="244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44"/>
              <a:t>Database:</a:t>
            </a:r>
            <a:endParaRPr sz="244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44"/>
              <a:t>	</a:t>
            </a:r>
            <a:r>
              <a:rPr lang="en" sz="2444"/>
              <a:t>Development: SQLite</a:t>
            </a:r>
            <a:endParaRPr sz="244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44"/>
              <a:t>	Production: PostgreSQL</a:t>
            </a:r>
            <a:endParaRPr sz="244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499" y="1152475"/>
            <a:ext cx="6147502" cy="31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